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74" r:id="rId6"/>
    <p:sldId id="267" r:id="rId7"/>
    <p:sldId id="264" r:id="rId8"/>
    <p:sldId id="261" r:id="rId9"/>
    <p:sldId id="270" r:id="rId10"/>
    <p:sldId id="271" r:id="rId11"/>
    <p:sldId id="269" r:id="rId12"/>
    <p:sldId id="273" r:id="rId13"/>
    <p:sldId id="265" r:id="rId14"/>
    <p:sldId id="268" r:id="rId15"/>
    <p:sldId id="266" r:id="rId16"/>
    <p:sldId id="263" r:id="rId17"/>
    <p:sldId id="275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24" autoAdjust="0"/>
  </p:normalViewPr>
  <p:slideViewPr>
    <p:cSldViewPr snapToGrid="0" snapToObjects="1">
      <p:cViewPr varScale="1">
        <p:scale>
          <a:sx n="72" d="100"/>
          <a:sy n="72" d="100"/>
        </p:scale>
        <p:origin x="-11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00140-0DFF-5247-BCE8-B517308807A9}" type="datetimeFigureOut">
              <a:rPr lang="en-US" smtClean="0"/>
              <a:t>7/18/16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C5348-A137-1542-8CA4-3E9082141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1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Physics teachers working together with other physics teachers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5348-A137-1542-8CA4-3E90821413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47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classify all episodes of group</a:t>
            </a:r>
            <a:r>
              <a:rPr lang="en-US" baseline="0" dirty="0" smtClean="0"/>
              <a:t> talk according to these levels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use this framework to look for patterns within the </a:t>
            </a:r>
            <a:r>
              <a:rPr lang="en-US" baseline="0" dirty="0" smtClean="0"/>
              <a:t>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5348-A137-1542-8CA4-3E90821413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about the talking!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5348-A137-1542-8CA4-3E90821413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0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Diverse</a:t>
            </a:r>
            <a:r>
              <a:rPr lang="en-US" baseline="0" dirty="0" smtClean="0"/>
              <a:t> group of participants -  so framework is more generalizable</a:t>
            </a:r>
          </a:p>
          <a:p>
            <a:r>
              <a:rPr lang="en-US" baseline="0" dirty="0" smtClean="0"/>
              <a:t>small group = 3-5 teachers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Built framework from these conversations and from discourse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5348-A137-1542-8CA4-3E9082141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8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</a:t>
            </a:r>
            <a:r>
              <a:rPr lang="en-US" baseline="0" dirty="0" smtClean="0"/>
              <a:t> Discourse theory, primarily from students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everyone contributing;</a:t>
            </a:r>
            <a:r>
              <a:rPr lang="en-US" baseline="0" dirty="0" smtClean="0"/>
              <a:t> not just simple agreements</a:t>
            </a:r>
          </a:p>
          <a:p>
            <a:r>
              <a:rPr lang="en-US" baseline="0" dirty="0" smtClean="0"/>
              <a:t>Come to a</a:t>
            </a:r>
            <a:r>
              <a:rPr lang="en-US" b="1" u="sng" baseline="0" dirty="0" smtClean="0"/>
              <a:t> group </a:t>
            </a:r>
            <a:r>
              <a:rPr lang="en-US" baseline="0" dirty="0" smtClean="0"/>
              <a:t>consensus – requires a negotiation of meanings</a:t>
            </a:r>
          </a:p>
          <a:p>
            <a:r>
              <a:rPr lang="en-US" baseline="0" dirty="0" smtClean="0"/>
              <a:t>Utterances build on each other; respond; </a:t>
            </a:r>
            <a:r>
              <a:rPr lang="en-US" baseline="0" dirty="0" err="1" smtClean="0"/>
              <a:t>question;”w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person says acts as a catalyst for activating the thoughts of a listener”  Mercer</a:t>
            </a:r>
            <a:endParaRPr lang="en-US" baseline="0" dirty="0" smtClean="0"/>
          </a:p>
          <a:p>
            <a:r>
              <a:rPr lang="en-US" baseline="0" dirty="0" smtClean="0"/>
              <a:t>Utterances are open to additions, disagreements,   For example, Maybe, I think, could it be ..</a:t>
            </a:r>
          </a:p>
          <a:p>
            <a:r>
              <a:rPr lang="en-US" baseline="0" dirty="0" smtClean="0"/>
              <a:t>Disagreements evidence of critically evaluating ideas; digging into details; avoid mere congeniality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5348-A137-1542-8CA4-3E90821413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</a:t>
            </a:r>
            <a:r>
              <a:rPr lang="en-US" baseline="0" dirty="0" smtClean="0"/>
              <a:t> course it can or I wouldn’t be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5348-A137-1542-8CA4-3E90821413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6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Paradox!!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5348-A137-1542-8CA4-3E90821413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Shared </a:t>
            </a:r>
            <a:r>
              <a:rPr lang="en-US" dirty="0" err="1" smtClean="0"/>
              <a:t>repertiore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Differential heating – previous example</a:t>
            </a:r>
          </a:p>
          <a:p>
            <a:r>
              <a:rPr lang="en-US" dirty="0" smtClean="0"/>
              <a:t>Convection</a:t>
            </a:r>
          </a:p>
          <a:p>
            <a:r>
              <a:rPr lang="en-US" dirty="0" smtClean="0"/>
              <a:t>MAYBE b/c middle school?  But MS science tends to be so vocabulary driven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5348-A137-1542-8CA4-3E90821413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Units </a:t>
            </a:r>
          </a:p>
          <a:p>
            <a:r>
              <a:rPr lang="en-US" dirty="0" smtClean="0"/>
              <a:t>Where was it measured</a:t>
            </a:r>
          </a:p>
          <a:p>
            <a:r>
              <a:rPr lang="en-US" dirty="0" smtClean="0"/>
              <a:t>Sunlight </a:t>
            </a:r>
            <a:r>
              <a:rPr lang="en-US" dirty="0" err="1" smtClean="0"/>
              <a:t>vs</a:t>
            </a:r>
            <a:r>
              <a:rPr lang="en-US" dirty="0" smtClean="0"/>
              <a:t> temperature</a:t>
            </a:r>
          </a:p>
          <a:p>
            <a:r>
              <a:rPr lang="en-US" dirty="0" smtClean="0"/>
              <a:t>Tilt</a:t>
            </a:r>
          </a:p>
          <a:p>
            <a:r>
              <a:rPr lang="en-US" dirty="0" smtClean="0"/>
              <a:t>Changes</a:t>
            </a:r>
            <a:r>
              <a:rPr lang="en-US" baseline="0" dirty="0" smtClean="0"/>
              <a:t> during year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5348-A137-1542-8CA4-3E90821413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changes during PD</a:t>
            </a:r>
          </a:p>
          <a:p>
            <a:endParaRPr lang="en-US" dirty="0" smtClean="0"/>
          </a:p>
          <a:p>
            <a:r>
              <a:rPr lang="en-US" dirty="0" smtClean="0"/>
              <a:t>Grouping – new members versus veterans;  productive </a:t>
            </a:r>
            <a:r>
              <a:rPr lang="en-US" dirty="0" smtClean="0"/>
              <a:t>members; effective groupings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5348-A137-1542-8CA4-3E90821413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  <a:solidFill>
            <a:schemeClr val="accent5">
              <a:lumMod val="25000"/>
            </a:scheme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61565"/>
            <a:ext cx="8649368" cy="4594785"/>
          </a:xfrm>
          <a:solidFill>
            <a:schemeClr val="accent5">
              <a:lumMod val="25000"/>
            </a:scheme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7/18/16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tx1"/>
        </a:buClr>
        <a:buFont typeface="Wingdings" charset="2"/>
        <a:buChar char="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/>
        </a:buClr>
        <a:buFont typeface="Wingdings" charset="2"/>
        <a:buChar char="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tx1"/>
        </a:buClr>
        <a:buFont typeface="Wingdings" charset="2"/>
        <a:buChar char="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1"/>
        </a:buClr>
        <a:buFont typeface="Wingdings" charset="2"/>
        <a:buChar char="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tx1"/>
        </a:buClr>
        <a:buFont typeface="Wingdings" charset="2"/>
        <a:buChar char="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2735003"/>
          </a:xfrm>
        </p:spPr>
        <p:txBody>
          <a:bodyPr/>
          <a:lstStyle/>
          <a:p>
            <a:r>
              <a:rPr lang="en-US" sz="6000" dirty="0">
                <a:latin typeface="Candara"/>
                <a:cs typeface="Candara"/>
              </a:rPr>
              <a:t>Framework for Evaluating Teacher Discourse During Professional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54000" y="3763178"/>
            <a:ext cx="8649368" cy="309482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Alice Flarend  </a:t>
            </a:r>
            <a:r>
              <a:rPr lang="en-US" b="1" dirty="0" smtClean="0"/>
              <a:t>Penn State; </a:t>
            </a:r>
            <a:r>
              <a:rPr lang="en-US" sz="2800" b="1" dirty="0" smtClean="0">
                <a:solidFill>
                  <a:srgbClr val="FFFFFF"/>
                </a:solidFill>
              </a:rPr>
              <a:t>Bellwood</a:t>
            </a:r>
            <a:r>
              <a:rPr lang="en-US" sz="2800" b="1" dirty="0" smtClean="0">
                <a:solidFill>
                  <a:srgbClr val="FFFFFF"/>
                </a:solidFill>
              </a:rPr>
              <a:t>-Antis HS</a:t>
            </a:r>
          </a:p>
          <a:p>
            <a:pPr marL="0" indent="0" algn="l">
              <a:lnSpc>
                <a:spcPct val="60000"/>
              </a:lnSpc>
              <a:spcBef>
                <a:spcPts val="1200"/>
              </a:spcBef>
              <a:buNone/>
            </a:pPr>
            <a:r>
              <a:rPr lang="en-US" b="1" dirty="0"/>
              <a:t>	</a:t>
            </a:r>
            <a:r>
              <a:rPr lang="en-US" b="1" dirty="0" smtClean="0"/>
              <a:t>amf@blwd.k12.pa.us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Scott McDonald  </a:t>
            </a:r>
            <a:r>
              <a:rPr lang="en-US" sz="2800" dirty="0" smtClean="0">
                <a:solidFill>
                  <a:srgbClr val="FFFFFF"/>
                </a:solidFill>
              </a:rPr>
              <a:t>Penn State  Science </a:t>
            </a:r>
            <a:r>
              <a:rPr lang="en-US" sz="2800" dirty="0" smtClean="0">
                <a:solidFill>
                  <a:srgbClr val="FFFFFF"/>
                </a:solidFill>
              </a:rPr>
              <a:t>Education</a:t>
            </a:r>
          </a:p>
          <a:p>
            <a:pPr algn="l">
              <a:lnSpc>
                <a:spcPct val="12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Tanya Furman </a:t>
            </a:r>
            <a:r>
              <a:rPr lang="en-US" dirty="0" smtClean="0"/>
              <a:t>Penn State Dept. Geo Sciences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6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Data Analysis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61565"/>
            <a:ext cx="8649368" cy="50964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Transcribe small group discussions</a:t>
            </a:r>
          </a:p>
          <a:p>
            <a:pPr lvl="1"/>
            <a:r>
              <a:rPr lang="en-US" dirty="0" smtClean="0"/>
              <a:t>Representative sample of 2 groups/location for 3 activities</a:t>
            </a:r>
          </a:p>
          <a:p>
            <a:r>
              <a:rPr lang="en-US" dirty="0"/>
              <a:t>Place conversations on spectrum from high to low productivity </a:t>
            </a:r>
            <a:r>
              <a:rPr lang="en-US" dirty="0" smtClean="0"/>
              <a:t> based on:</a:t>
            </a:r>
            <a:endParaRPr lang="en-US" dirty="0"/>
          </a:p>
          <a:p>
            <a:pPr lvl="1"/>
            <a:r>
              <a:rPr lang="en-US" dirty="0" smtClean="0"/>
              <a:t>Disagreements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Consensus</a:t>
            </a:r>
          </a:p>
          <a:p>
            <a:r>
              <a:rPr lang="en-US" dirty="0" smtClean="0"/>
              <a:t>Iterative coding: add more groups; split and refine codes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473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68408"/>
              </p:ext>
            </p:extLst>
          </p:nvPr>
        </p:nvGraphicFramePr>
        <p:xfrm>
          <a:off x="317526" y="332601"/>
          <a:ext cx="8512728" cy="6004804"/>
        </p:xfrm>
        <a:graphic>
          <a:graphicData uri="http://schemas.openxmlformats.org/drawingml/2006/table">
            <a:tbl>
              <a:tblPr/>
              <a:tblGrid>
                <a:gridCol w="2128182"/>
                <a:gridCol w="2128182"/>
                <a:gridCol w="2128182"/>
                <a:gridCol w="2128182"/>
              </a:tblGrid>
              <a:tr h="116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Sustained Deep Negotiation</a:t>
                      </a:r>
                    </a:p>
                  </a:txBody>
                  <a:tcPr marL="7078" marR="7078" marT="70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Emergent negotiation</a:t>
                      </a:r>
                    </a:p>
                  </a:txBody>
                  <a:tcPr marL="7078" marR="7078" marT="70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Shallow negotiation</a:t>
                      </a:r>
                    </a:p>
                  </a:txBody>
                  <a:tcPr marL="7078" marR="7078" marT="70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Minor Negotiation-expert lecture</a:t>
                      </a:r>
                    </a:p>
                  </a:txBody>
                  <a:tcPr marL="7078" marR="7078" marT="70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790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participants actively work towards </a:t>
                      </a:r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common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understanding by adding information, connections and </a:t>
                      </a:r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challenging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ideas.</a:t>
                      </a:r>
                    </a:p>
                  </a:txBody>
                  <a:tcPr marL="7078" marR="7078" marT="70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Heading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towards deep co-construction  but are unable or unaware of a need to come to final consensus.  Not all members may contribute meaningfully</a:t>
                      </a:r>
                    </a:p>
                  </a:txBody>
                  <a:tcPr marL="7078" marR="7078" marT="70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 only discussed on the surface without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connections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 the participants' ideas or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developing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common understanding.  </a:t>
                      </a:r>
                    </a:p>
                  </a:txBody>
                  <a:tcPr marL="7078" marR="7078" marT="70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 assumes or is given the role of expert.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most of the information and connections.  Other members may ask questions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which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are answered by expert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453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Disagreements are present, acknowledged and resolved.  </a:t>
                      </a:r>
                    </a:p>
                  </a:txBody>
                  <a:tcPr marL="7078" marR="7078" marT="7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Disagreements may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 avoided and are not resolved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7078" marR="7078" marT="7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disagreements</a:t>
                      </a:r>
                    </a:p>
                  </a:txBody>
                  <a:tcPr marL="7078" marR="7078" marT="7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disagreements</a:t>
                      </a:r>
                    </a:p>
                  </a:txBody>
                  <a:tcPr marL="7078" marR="7078" marT="7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Disconnected statements.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27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Next…What can the teacher talk tell us about PD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patterns are in the discourse related to the design in the activity?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375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942343"/>
          </a:xfrm>
        </p:spPr>
        <p:txBody>
          <a:bodyPr/>
          <a:lstStyle/>
          <a:p>
            <a:r>
              <a:rPr lang="en-US" sz="4400" dirty="0" smtClean="0"/>
              <a:t>Require Consensus on a complex task</a:t>
            </a:r>
            <a:br>
              <a:rPr lang="en-US" sz="4400" dirty="0" smtClean="0"/>
            </a:br>
            <a:r>
              <a:rPr lang="en-US" sz="2400" dirty="0" smtClean="0"/>
              <a:t>Wenger’s Joint Enterprise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47885"/>
            <a:ext cx="8649368" cy="5034365"/>
          </a:xfrm>
        </p:spPr>
        <p:txBody>
          <a:bodyPr>
            <a:normAutofit/>
          </a:bodyPr>
          <a:lstStyle/>
          <a:p>
            <a:pPr marL="517525" indent="-454025" defTabSz="690563"/>
            <a:r>
              <a:rPr lang="en-US" sz="3600" dirty="0"/>
              <a:t>I</a:t>
            </a:r>
            <a:r>
              <a:rPr lang="en-US" sz="3600" dirty="0" smtClean="0"/>
              <a:t>ncreases disagreements!!!</a:t>
            </a:r>
          </a:p>
          <a:p>
            <a:pPr marL="517525" indent="-454025" defTabSz="690563"/>
            <a:r>
              <a:rPr lang="en-US" sz="3600" dirty="0" smtClean="0"/>
              <a:t>Create Common artifact</a:t>
            </a:r>
            <a:endParaRPr lang="en-US" sz="3600" dirty="0" smtClean="0"/>
          </a:p>
          <a:p>
            <a:pPr marL="1209675" lvl="2" indent="-454025" defTabSz="690563"/>
            <a:r>
              <a:rPr lang="en-US" sz="3200" dirty="0" smtClean="0"/>
              <a:t>graph</a:t>
            </a:r>
            <a:r>
              <a:rPr lang="en-US" sz="3200" dirty="0" smtClean="0"/>
              <a:t>, document</a:t>
            </a:r>
          </a:p>
          <a:p>
            <a:pPr marL="1209675" lvl="2" indent="-454025" defTabSz="690563"/>
            <a:r>
              <a:rPr lang="en-US" sz="3200" dirty="0" smtClean="0"/>
              <a:t>Public display or sharing of consensus</a:t>
            </a: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Example:  Sketch a </a:t>
            </a:r>
            <a:r>
              <a:rPr lang="en-US" dirty="0" smtClean="0"/>
              <a:t>group graph </a:t>
            </a:r>
            <a:r>
              <a:rPr lang="en-US" dirty="0" smtClean="0"/>
              <a:t>of the temperature of 50mL water placed under a lamp that is on for 10 minutes and off for 10 minutes.  On the same axes, sketch the graph for 50mL soil.</a:t>
            </a:r>
          </a:p>
        </p:txBody>
      </p:sp>
    </p:spTree>
    <p:extLst>
      <p:ext uri="{BB962C8B-B14F-4D97-AF65-F5344CB8AC3E}">
        <p14:creationId xmlns:p14="http://schemas.microsoft.com/office/powerpoint/2010/main" val="40160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229589"/>
          </a:xfrm>
        </p:spPr>
        <p:txBody>
          <a:bodyPr/>
          <a:lstStyle/>
          <a:p>
            <a:pPr defTabSz="862013"/>
            <a:r>
              <a:rPr lang="en-US" sz="4400" dirty="0"/>
              <a:t>Activities to Define </a:t>
            </a:r>
            <a:r>
              <a:rPr lang="en-US" sz="4400" dirty="0" smtClean="0"/>
              <a:t>language</a:t>
            </a:r>
            <a:br>
              <a:rPr lang="en-US" sz="4400" dirty="0" smtClean="0"/>
            </a:br>
            <a:r>
              <a:rPr lang="en-US" sz="2400" dirty="0"/>
              <a:t>Wenger’s </a:t>
            </a:r>
            <a:r>
              <a:rPr lang="en-US" sz="2400" dirty="0" smtClean="0"/>
              <a:t>Shared Repertoire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069747"/>
            <a:ext cx="8649368" cy="4612503"/>
          </a:xfrm>
        </p:spPr>
        <p:txBody>
          <a:bodyPr>
            <a:normAutofit/>
          </a:bodyPr>
          <a:lstStyle/>
          <a:p>
            <a:pPr marL="392113" defTabSz="862013"/>
            <a:r>
              <a:rPr lang="en-US" sz="3400" dirty="0" smtClean="0"/>
              <a:t>Little </a:t>
            </a:r>
            <a:r>
              <a:rPr lang="en-US" sz="3400" dirty="0" smtClean="0"/>
              <a:t>use of scientific principles/definition in most conversations in this study</a:t>
            </a:r>
          </a:p>
          <a:p>
            <a:pPr marL="1084263" lvl="3" indent="0" defTabSz="862013">
              <a:buNone/>
            </a:pPr>
            <a:r>
              <a:rPr lang="en-US" sz="2800" dirty="0"/>
              <a:t>Example – previous example had almost none</a:t>
            </a:r>
          </a:p>
          <a:p>
            <a:pPr marL="398463" lvl="1" indent="0" defTabSz="862013">
              <a:buNone/>
            </a:pPr>
            <a:endParaRPr lang="en-US" sz="3200" dirty="0" smtClean="0"/>
          </a:p>
          <a:p>
            <a:pPr marL="392113" defTabSz="862013"/>
            <a:r>
              <a:rPr lang="en-US" sz="3400" dirty="0" smtClean="0"/>
              <a:t>Activities to deeply </a:t>
            </a:r>
            <a:r>
              <a:rPr lang="en-US" sz="3400" dirty="0" smtClean="0"/>
              <a:t>explore/wrestle with  scientific concepts that require negotiation of scientific language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71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olar energy map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6" r="29026"/>
          <a:stretch>
            <a:fillRect/>
          </a:stretch>
        </p:blipFill>
        <p:spPr>
          <a:xfrm>
            <a:off x="3887920" y="619847"/>
            <a:ext cx="2462606" cy="367955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619847"/>
            <a:ext cx="3612776" cy="572980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FF"/>
                </a:solidFill>
              </a:rPr>
              <a:t>What patterns do you see in </a:t>
            </a:r>
            <a:r>
              <a:rPr lang="en-US" sz="3200" dirty="0" smtClean="0">
                <a:solidFill>
                  <a:srgbClr val="FFFFFF"/>
                </a:solidFill>
              </a:rPr>
              <a:t>these two maps </a:t>
            </a:r>
            <a:r>
              <a:rPr lang="en-US" sz="3200" dirty="0" smtClean="0">
                <a:solidFill>
                  <a:srgbClr val="FFFFFF"/>
                </a:solidFill>
              </a:rPr>
              <a:t>of incoming solar </a:t>
            </a:r>
            <a:r>
              <a:rPr lang="en-US" sz="3200" dirty="0" smtClean="0">
                <a:solidFill>
                  <a:srgbClr val="FFFFFF"/>
                </a:solidFill>
              </a:rPr>
              <a:t>radiation</a:t>
            </a:r>
            <a:endParaRPr lang="en-US" sz="3200" dirty="0" smtClean="0">
              <a:solidFill>
                <a:srgbClr val="FFFFFF"/>
              </a:solidFill>
            </a:endParaRPr>
          </a:p>
          <a:p>
            <a:pPr algn="l"/>
            <a:r>
              <a:rPr lang="en-US" sz="3200" dirty="0" smtClean="0">
                <a:solidFill>
                  <a:srgbClr val="FFFFFF"/>
                </a:solidFill>
              </a:rPr>
              <a:t>Write </a:t>
            </a:r>
            <a:r>
              <a:rPr lang="en-US" sz="3200" dirty="0" smtClean="0">
                <a:solidFill>
                  <a:srgbClr val="FFFFFF"/>
                </a:solidFill>
              </a:rPr>
              <a:t>3 group claims </a:t>
            </a:r>
            <a:r>
              <a:rPr lang="en-US" sz="3200" dirty="0" smtClean="0">
                <a:solidFill>
                  <a:srgbClr val="FFFFFF"/>
                </a:solidFill>
              </a:rPr>
              <a:t>on whiteboard for sharing.</a:t>
            </a:r>
          </a:p>
          <a:p>
            <a:pPr algn="l"/>
            <a:r>
              <a:rPr lang="en-US" sz="3200" dirty="0" smtClean="0">
                <a:solidFill>
                  <a:srgbClr val="FFFFFF"/>
                </a:solidFill>
              </a:rPr>
              <a:t>Attempt to explain patterns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" name="Picture 2" descr="solar radiation March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1" r="31439"/>
          <a:stretch/>
        </p:blipFill>
        <p:spPr>
          <a:xfrm>
            <a:off x="6668052" y="587592"/>
            <a:ext cx="2283164" cy="3711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5127" y="4611055"/>
            <a:ext cx="411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January         March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239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this </a:t>
            </a:r>
            <a:r>
              <a:rPr lang="en-US" dirty="0"/>
              <a:t>f</a:t>
            </a:r>
            <a:r>
              <a:rPr lang="en-US" dirty="0" smtClean="0"/>
              <a:t>ramework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Monitor discourse during and after PD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Future research</a:t>
            </a:r>
            <a:r>
              <a:rPr lang="en-US" dirty="0" smtClean="0"/>
              <a:t>:</a:t>
            </a:r>
            <a:endParaRPr lang="en-US" sz="2800" dirty="0" smtClean="0"/>
          </a:p>
          <a:p>
            <a:pPr lvl="2"/>
            <a:r>
              <a:rPr lang="en-US" sz="2800" dirty="0" smtClean="0"/>
              <a:t>Grouping – ESSP veterans vs. new people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19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8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Framework Levels of conversation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17" y="1595264"/>
            <a:ext cx="8649368" cy="526273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Deep Sustained Co-construction</a:t>
            </a:r>
          </a:p>
          <a:p>
            <a:pPr lvl="1"/>
            <a:r>
              <a:rPr lang="en-US" dirty="0" smtClean="0"/>
              <a:t>High levels of  all features</a:t>
            </a:r>
          </a:p>
          <a:p>
            <a:r>
              <a:rPr lang="en-US" b="1" dirty="0" smtClean="0"/>
              <a:t>Emergent Co-construction</a:t>
            </a:r>
          </a:p>
          <a:p>
            <a:pPr lvl="1"/>
            <a:r>
              <a:rPr lang="en-US" dirty="0" smtClean="0"/>
              <a:t>Unable to reach consensus;  possibly avoiding disagreements</a:t>
            </a:r>
          </a:p>
          <a:p>
            <a:pPr lvl="1"/>
            <a:r>
              <a:rPr lang="en-US" dirty="0" smtClean="0"/>
              <a:t>Weak participation by </a:t>
            </a:r>
            <a:r>
              <a:rPr lang="en-US" dirty="0" smtClean="0"/>
              <a:t>1  </a:t>
            </a:r>
            <a:r>
              <a:rPr lang="en-US" dirty="0" smtClean="0"/>
              <a:t>member</a:t>
            </a:r>
          </a:p>
          <a:p>
            <a:r>
              <a:rPr lang="en-US" b="1" dirty="0" smtClean="0"/>
              <a:t>Weak/Shallow Co-Construction</a:t>
            </a:r>
          </a:p>
          <a:p>
            <a:pPr lvl="1"/>
            <a:r>
              <a:rPr lang="en-US" dirty="0" smtClean="0"/>
              <a:t>Unconnected talk</a:t>
            </a:r>
          </a:p>
          <a:p>
            <a:pPr lvl="1"/>
            <a:r>
              <a:rPr lang="en-US" dirty="0" smtClean="0"/>
              <a:t>No attempt at consensus; no disagreements</a:t>
            </a:r>
          </a:p>
          <a:p>
            <a:r>
              <a:rPr lang="en-US" b="1" dirty="0" smtClean="0"/>
              <a:t>Expert Lecture</a:t>
            </a:r>
          </a:p>
          <a:p>
            <a:pPr lvl="1"/>
            <a:r>
              <a:rPr lang="en-US" dirty="0" smtClean="0"/>
              <a:t>Primarily a single person offering information; no disagreements</a:t>
            </a:r>
          </a:p>
          <a:p>
            <a:r>
              <a:rPr lang="en-US" b="1" dirty="0" smtClean="0"/>
              <a:t>Off-Task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370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 </a:t>
            </a:r>
            <a:r>
              <a:rPr lang="en-US" dirty="0" smtClean="0"/>
              <a:t>framework </a:t>
            </a:r>
            <a:r>
              <a:rPr lang="en-US" dirty="0"/>
              <a:t>n</a:t>
            </a:r>
            <a:r>
              <a:rPr lang="en-US" dirty="0" smtClean="0"/>
              <a:t>eeded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NGSS requires a radical change in classroom practice</a:t>
            </a:r>
          </a:p>
          <a:p>
            <a:r>
              <a:rPr lang="en-US" dirty="0" smtClean="0"/>
              <a:t>Effective Teacher PD </a:t>
            </a:r>
            <a:r>
              <a:rPr lang="en-US" dirty="0" smtClean="0"/>
              <a:t>needed</a:t>
            </a:r>
          </a:p>
          <a:p>
            <a:endParaRPr lang="en-US" dirty="0" smtClean="0"/>
          </a:p>
          <a:p>
            <a:r>
              <a:rPr lang="en-US" dirty="0" smtClean="0"/>
              <a:t>BUT often PD is </a:t>
            </a:r>
            <a:r>
              <a:rPr lang="en-US" dirty="0" smtClean="0"/>
              <a:t>less </a:t>
            </a:r>
            <a:r>
              <a:rPr lang="en-US" dirty="0" smtClean="0"/>
              <a:t>effective than we want, </a:t>
            </a:r>
            <a:r>
              <a:rPr lang="en-US" dirty="0" smtClean="0"/>
              <a:t>even following good practice</a:t>
            </a:r>
          </a:p>
          <a:p>
            <a:r>
              <a:rPr lang="en-US" dirty="0" smtClean="0"/>
              <a:t>So…need to look deeper into PD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is an Effective PD program?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61565"/>
            <a:ext cx="8649368" cy="50964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Active </a:t>
            </a:r>
          </a:p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Situated </a:t>
            </a:r>
            <a:r>
              <a:rPr lang="en-US" dirty="0"/>
              <a:t>in Practice</a:t>
            </a:r>
          </a:p>
          <a:p>
            <a:r>
              <a:rPr lang="en-US" dirty="0"/>
              <a:t>L</a:t>
            </a:r>
            <a:r>
              <a:rPr lang="en-US" dirty="0" smtClean="0"/>
              <a:t>ong Term</a:t>
            </a:r>
          </a:p>
          <a:p>
            <a:endParaRPr lang="en-US" dirty="0"/>
          </a:p>
          <a:p>
            <a:r>
              <a:rPr lang="en-US" sz="3600" dirty="0" smtClean="0"/>
              <a:t>What </a:t>
            </a:r>
            <a:r>
              <a:rPr lang="en-US" sz="3600" dirty="0" smtClean="0"/>
              <a:t>part is addressed in this study?</a:t>
            </a:r>
            <a:endParaRPr lang="en-US" sz="3600" dirty="0" smtClean="0"/>
          </a:p>
          <a:p>
            <a:pPr lvl="2"/>
            <a:r>
              <a:rPr lang="en-US" sz="3200" dirty="0" smtClean="0"/>
              <a:t>Look deeper into activities – </a:t>
            </a:r>
            <a:r>
              <a:rPr lang="en-US" sz="3200" b="1" u="sng" dirty="0" smtClean="0"/>
              <a:t>is there actual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426986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collaborative discourse?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u="sng" dirty="0" smtClean="0"/>
              <a:t>Language</a:t>
            </a:r>
            <a:r>
              <a:rPr lang="en-US" sz="3600" dirty="0" smtClean="0"/>
              <a:t> </a:t>
            </a:r>
            <a:r>
              <a:rPr lang="en-US" sz="3600" u="sng" dirty="0" smtClean="0"/>
              <a:t>is prime tool for </a:t>
            </a:r>
            <a:r>
              <a:rPr lang="en-US" sz="3600" u="sng" dirty="0" smtClean="0"/>
              <a:t>constructing knowledge</a:t>
            </a:r>
            <a:r>
              <a:rPr lang="en-US" sz="3600" dirty="0" smtClean="0"/>
              <a:t>, not just </a:t>
            </a:r>
            <a:r>
              <a:rPr lang="en-US" sz="3600" dirty="0" smtClean="0"/>
              <a:t>communicating</a:t>
            </a:r>
          </a:p>
          <a:p>
            <a:r>
              <a:rPr lang="en-US" sz="3600" dirty="0" smtClean="0"/>
              <a:t>For research: Language provides data/record of learning</a:t>
            </a:r>
            <a:endParaRPr lang="en-US" sz="3600" dirty="0" smtClean="0"/>
          </a:p>
          <a:p>
            <a:endParaRPr lang="en-US" dirty="0" smtClean="0"/>
          </a:p>
          <a:p>
            <a:r>
              <a:rPr lang="en-US" dirty="0" smtClean="0"/>
              <a:t>MERCER: “</a:t>
            </a:r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>
                <a:solidFill>
                  <a:schemeClr val="bg1"/>
                </a:solidFill>
              </a:rPr>
              <a:t>one person says acts as a catalyst for activating the thoughts of a </a:t>
            </a:r>
            <a:r>
              <a:rPr lang="en-US" dirty="0" smtClean="0">
                <a:solidFill>
                  <a:schemeClr val="bg1"/>
                </a:solidFill>
              </a:rPr>
              <a:t>listener”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Hear other viewpoints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Negotiate meaning to get at deeper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96624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3270548"/>
          </a:xfrm>
        </p:spPr>
        <p:txBody>
          <a:bodyPr/>
          <a:lstStyle/>
          <a:p>
            <a:r>
              <a:rPr lang="en-US" dirty="0" smtClean="0"/>
              <a:t>Not all collaborative discourse is produ</a:t>
            </a:r>
            <a:r>
              <a:rPr lang="en-US" dirty="0"/>
              <a:t>c</a:t>
            </a:r>
            <a:r>
              <a:rPr lang="en-US" dirty="0" smtClean="0"/>
              <a:t>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3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2"/>
            <a:ext cx="9144000" cy="1123762"/>
          </a:xfrm>
        </p:spPr>
        <p:txBody>
          <a:bodyPr/>
          <a:lstStyle/>
          <a:p>
            <a:r>
              <a:rPr lang="en-US" sz="4400" dirty="0" smtClean="0"/>
              <a:t>Collegial vs. </a:t>
            </a:r>
            <a:r>
              <a:rPr lang="en-US" sz="4400" dirty="0" smtClean="0"/>
              <a:t>Congenial Collaboration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80147"/>
            <a:ext cx="8649368" cy="5277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critically </a:t>
            </a:r>
            <a:r>
              <a:rPr lang="en-US" dirty="0" smtClean="0"/>
              <a:t>evaluating and pushing on each others’ </a:t>
            </a:r>
            <a:r>
              <a:rPr lang="en-US" dirty="0" smtClean="0"/>
              <a:t>ideas and their own understandings</a:t>
            </a:r>
            <a:endParaRPr lang="en-US" dirty="0" smtClean="0"/>
          </a:p>
          <a:p>
            <a:pPr lvl="1"/>
            <a:r>
              <a:rPr lang="en-US" dirty="0" smtClean="0"/>
              <a:t>Collegial; Mercer: Exploratory talk</a:t>
            </a:r>
            <a:endParaRPr lang="en-US" dirty="0"/>
          </a:p>
          <a:p>
            <a:r>
              <a:rPr lang="en-US" dirty="0" smtClean="0"/>
              <a:t>OR</a:t>
            </a:r>
            <a:endParaRPr lang="en-US" dirty="0"/>
          </a:p>
          <a:p>
            <a:r>
              <a:rPr lang="en-US" dirty="0" smtClean="0"/>
              <a:t>getting </a:t>
            </a:r>
            <a:r>
              <a:rPr lang="en-US" dirty="0" smtClean="0"/>
              <a:t>along, having a nice time and picking up a trick or </a:t>
            </a:r>
            <a:r>
              <a:rPr lang="en-US" dirty="0" smtClean="0"/>
              <a:t>two with little fundamental change to practice?</a:t>
            </a:r>
            <a:endParaRPr lang="en-US" dirty="0" smtClean="0"/>
          </a:p>
          <a:p>
            <a:pPr lvl="1"/>
            <a:r>
              <a:rPr lang="en-US" dirty="0" smtClean="0"/>
              <a:t>Congenial; Mercer: Cumulative talk</a:t>
            </a:r>
          </a:p>
          <a:p>
            <a:pPr marL="349250" lvl="1" indent="0">
              <a:buNone/>
            </a:pPr>
            <a:endParaRPr lang="en-US" dirty="0"/>
          </a:p>
          <a:p>
            <a:r>
              <a:rPr lang="en-US" sz="3500" dirty="0" smtClean="0"/>
              <a:t>How can we tell the difference between these?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7196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2"/>
            <a:ext cx="9144000" cy="1017934"/>
          </a:xfrm>
        </p:spPr>
        <p:txBody>
          <a:bodyPr/>
          <a:lstStyle/>
          <a:p>
            <a:r>
              <a:rPr lang="en-US" dirty="0" smtClean="0"/>
              <a:t>Study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61565"/>
            <a:ext cx="8649368" cy="49358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 year MSP: Earth and Space Science Partnership (ESSP) </a:t>
            </a:r>
            <a:endParaRPr lang="en-US" dirty="0" smtClean="0"/>
          </a:p>
          <a:p>
            <a:pPr lvl="1"/>
            <a:r>
              <a:rPr lang="en-US" sz="2100" dirty="0" smtClean="0"/>
              <a:t>DUE#0962792</a:t>
            </a:r>
            <a:endParaRPr lang="en-US" sz="2100" dirty="0" smtClean="0"/>
          </a:p>
          <a:p>
            <a:r>
              <a:rPr lang="en-US" dirty="0" smtClean="0"/>
              <a:t>Middle School </a:t>
            </a:r>
            <a:r>
              <a:rPr lang="en-US" dirty="0" smtClean="0"/>
              <a:t>Teachers; restricted access to science resources</a:t>
            </a:r>
            <a:endParaRPr lang="en-US" dirty="0" smtClean="0"/>
          </a:p>
          <a:p>
            <a:r>
              <a:rPr lang="en-US" dirty="0" smtClean="0"/>
              <a:t>Diverse group of teachers: Urban and Rural; 3-27 years of teaching experience; Grades 2-11</a:t>
            </a:r>
          </a:p>
          <a:p>
            <a:pPr marL="0" indent="0">
              <a:buNone/>
            </a:pPr>
            <a:r>
              <a:rPr lang="en-US" u="sng" dirty="0" smtClean="0"/>
              <a:t>2014 Summer: </a:t>
            </a:r>
            <a:r>
              <a:rPr lang="en-US" u="sng" dirty="0" smtClean="0"/>
              <a:t>4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year of project</a:t>
            </a:r>
            <a:endParaRPr lang="en-US" u="sng" dirty="0" smtClean="0"/>
          </a:p>
          <a:p>
            <a:r>
              <a:rPr lang="en-US" dirty="0"/>
              <a:t>W</a:t>
            </a:r>
            <a:r>
              <a:rPr lang="en-US" dirty="0" smtClean="0"/>
              <a:t>eek long summer institute on Climate</a:t>
            </a:r>
            <a:endParaRPr lang="en-US" dirty="0"/>
          </a:p>
          <a:p>
            <a:r>
              <a:rPr lang="en-US" dirty="0"/>
              <a:t>43 </a:t>
            </a:r>
            <a:r>
              <a:rPr lang="en-US" dirty="0" smtClean="0"/>
              <a:t>teachers; 2 </a:t>
            </a:r>
            <a:r>
              <a:rPr lang="en-US" dirty="0" smtClean="0"/>
              <a:t>workshop locations</a:t>
            </a:r>
            <a:endParaRPr lang="en-US" dirty="0" smtClean="0"/>
          </a:p>
          <a:p>
            <a:r>
              <a:rPr lang="en-US" dirty="0" smtClean="0"/>
              <a:t>Video and Audio Recordings of 5 </a:t>
            </a:r>
            <a:r>
              <a:rPr lang="en-US" dirty="0" smtClean="0"/>
              <a:t>activities with 8-11 groups per activity = ~50 small group discussions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7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093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u="sng" dirty="0"/>
              <a:t>Theoretical Discourse Features</a:t>
            </a:r>
            <a:br>
              <a:rPr lang="en-US" sz="3600" u="sng" dirty="0"/>
            </a:br>
            <a:r>
              <a:rPr lang="en-US" sz="3600" dirty="0" smtClean="0"/>
              <a:t>H</a:t>
            </a:r>
            <a:r>
              <a:rPr lang="en-US" sz="3600" dirty="0" smtClean="0"/>
              <a:t>ow </a:t>
            </a:r>
            <a:r>
              <a:rPr lang="en-US" sz="3600" dirty="0" smtClean="0"/>
              <a:t>to separate collegiality </a:t>
            </a:r>
            <a:r>
              <a:rPr lang="en-US" sz="3600" dirty="0" smtClean="0"/>
              <a:t>from </a:t>
            </a:r>
            <a:r>
              <a:rPr lang="en-US" sz="3600" dirty="0" smtClean="0"/>
              <a:t>congeniality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57176"/>
            <a:ext cx="8649368" cy="5300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Wells: Dialogic Inquiry; Mercer: Interthinking; Vygotsky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Universal Participation</a:t>
            </a:r>
          </a:p>
          <a:p>
            <a:r>
              <a:rPr lang="en-US" dirty="0"/>
              <a:t>Connectivity</a:t>
            </a:r>
          </a:p>
          <a:p>
            <a:r>
              <a:rPr lang="en-US" dirty="0" smtClean="0"/>
              <a:t>Tentativity / open to discussion</a:t>
            </a:r>
            <a:endParaRPr lang="en-US" dirty="0"/>
          </a:p>
          <a:p>
            <a:r>
              <a:rPr lang="en-US" dirty="0" smtClean="0"/>
              <a:t>Consensus </a:t>
            </a:r>
            <a:r>
              <a:rPr lang="en-US" dirty="0" smtClean="0"/>
              <a:t>Seeking </a:t>
            </a:r>
          </a:p>
          <a:p>
            <a:r>
              <a:rPr lang="en-US" dirty="0" smtClean="0"/>
              <a:t>Disagreements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2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5523162"/>
          </a:xfrm>
        </p:spPr>
        <p:txBody>
          <a:bodyPr/>
          <a:lstStyle/>
          <a:p>
            <a:r>
              <a:rPr lang="en-US" dirty="0" smtClean="0"/>
              <a:t>Can this theoretical framework describe real talk and help distinguish between productive learning talk and less productive talk?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2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9127</TotalTime>
  <Words>983</Words>
  <Application>Microsoft Macintosh PowerPoint</Application>
  <PresentationFormat>On-screen Show (4:3)</PresentationFormat>
  <Paragraphs>156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Infusion</vt:lpstr>
      <vt:lpstr>Framework for Evaluating Teacher Discourse During Professional Development</vt:lpstr>
      <vt:lpstr>Why is a framework needed?</vt:lpstr>
      <vt:lpstr>What is an Effective PD program?</vt:lpstr>
      <vt:lpstr>Why study collaborative discourse?</vt:lpstr>
      <vt:lpstr>Not all collaborative discourse is productive</vt:lpstr>
      <vt:lpstr>Collegial vs. Congenial Collaboration</vt:lpstr>
      <vt:lpstr>Study Setting</vt:lpstr>
      <vt:lpstr>Theoretical Discourse Features How to separate collegiality from congeniality</vt:lpstr>
      <vt:lpstr>Can this theoretical framework describe real talk and help distinguish between productive learning talk and less productive talk?</vt:lpstr>
      <vt:lpstr> Data Analysis Method</vt:lpstr>
      <vt:lpstr>PowerPoint Presentation</vt:lpstr>
      <vt:lpstr>Next…What can the teacher talk tell us about PD design?</vt:lpstr>
      <vt:lpstr>Require Consensus on a complex task Wenger’s Joint Enterprise </vt:lpstr>
      <vt:lpstr>Activities to Define language Wenger’s Shared Repertoire </vt:lpstr>
      <vt:lpstr>PowerPoint Presentation</vt:lpstr>
      <vt:lpstr>How can this framework help?</vt:lpstr>
      <vt:lpstr>Thank You</vt:lpstr>
      <vt:lpstr>Framework Levels of conversation</vt:lpstr>
    </vt:vector>
  </TitlesOfParts>
  <Company>Penn State ESSP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for Evaluating Teacher Discourse During Professional Development</dc:title>
  <dc:creator>ESSP User</dc:creator>
  <cp:lastModifiedBy>ESSP User</cp:lastModifiedBy>
  <cp:revision>45</cp:revision>
  <dcterms:created xsi:type="dcterms:W3CDTF">2016-07-13T11:48:46Z</dcterms:created>
  <dcterms:modified xsi:type="dcterms:W3CDTF">2016-07-22T13:58:35Z</dcterms:modified>
</cp:coreProperties>
</file>